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C403BEDD-8AA9-4475-AC83-6C34D47FE36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03BEDD-8AA9-4475-AC83-6C34D47FE36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403BEDD-8AA9-4475-AC83-6C34D47FE36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03BEDD-8AA9-4475-AC83-6C34D47FE36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687AAA6-7FBE-432A-9CB5-6B339D92A188}" type="datetimeFigureOut">
              <a:rPr lang="ru-RU" smtClean="0"/>
              <a:pPr/>
              <a:t>02.10.2020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03BEDD-8AA9-4475-AC83-6C34D47FE36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687AAA6-7FBE-432A-9CB5-6B339D92A188}" type="datetimeFigureOut">
              <a:rPr lang="ru-RU" smtClean="0"/>
              <a:pPr/>
              <a:t>02.10.2020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403BEDD-8AA9-4475-AC83-6C34D47FE36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142976" y="571480"/>
            <a:ext cx="7000924" cy="5500726"/>
          </a:xfrm>
        </p:spPr>
        <p:txBody>
          <a:bodyPr/>
          <a:lstStyle/>
          <a:p>
            <a:r>
              <a:rPr lang="ru-RU" b="1" dirty="0" smtClean="0">
                <a:solidFill>
                  <a:schemeClr val="accent4">
                    <a:lumMod val="50000"/>
                  </a:schemeClr>
                </a:solidFill>
                <a:latin typeface="Monotype Corsiva" pitchFamily="66" charset="0"/>
              </a:rPr>
              <a:t>    ОСНОВЫ ОХРАНЫ ЛЕСОВ ОТ ПОЖАРОВ</a:t>
            </a:r>
          </a:p>
          <a:p>
            <a:r>
              <a:rPr lang="ru-RU" b="1" dirty="0" smtClean="0">
                <a:solidFill>
                  <a:schemeClr val="accent4">
                    <a:lumMod val="50000"/>
                  </a:schemeClr>
                </a:solidFill>
                <a:latin typeface="Monotype Corsiva" pitchFamily="66" charset="0"/>
              </a:rPr>
              <a:t>                      </a:t>
            </a:r>
            <a:r>
              <a:rPr lang="ru-RU" sz="1600" b="1" dirty="0" smtClean="0">
                <a:solidFill>
                  <a:schemeClr val="tx1"/>
                </a:solidFill>
                <a:latin typeface="Monotype Corsiva" pitchFamily="66" charset="0"/>
              </a:rPr>
              <a:t>СТАРТОВЫЙ УРОВЕНЬ</a:t>
            </a:r>
          </a:p>
          <a:p>
            <a:r>
              <a:rPr lang="ru-RU" b="1" dirty="0" smtClean="0">
                <a:solidFill>
                  <a:schemeClr val="tx1"/>
                </a:solidFill>
                <a:latin typeface="Monotype Corsiva" pitchFamily="66" charset="0"/>
              </a:rPr>
              <a:t>Основные </a:t>
            </a:r>
            <a:r>
              <a:rPr lang="ru-RU" b="1" dirty="0" smtClean="0">
                <a:solidFill>
                  <a:schemeClr val="tx1"/>
                </a:solidFill>
                <a:latin typeface="Monotype Corsiva" pitchFamily="66" charset="0"/>
              </a:rPr>
              <a:t>термины и определения занятия</a:t>
            </a:r>
          </a:p>
          <a:p>
            <a:pPr marL="342900" indent="-342900" algn="just">
              <a:buAutoNum type="arabicPeriod"/>
            </a:pPr>
            <a:r>
              <a:rPr lang="ru-RU" sz="2000" dirty="0" smtClean="0">
                <a:solidFill>
                  <a:schemeClr val="tx1"/>
                </a:solidFill>
                <a:latin typeface="Monotype Corsiva" pitchFamily="66" charset="0"/>
              </a:rPr>
              <a:t>Лесные пожары – это стихийное, не находящееся под контролем человека распространение огня по лесной площади.</a:t>
            </a:r>
          </a:p>
          <a:p>
            <a:pPr marL="342900" indent="-342900" algn="just">
              <a:buAutoNum type="arabicPeriod"/>
            </a:pPr>
            <a:r>
              <a:rPr lang="ru-RU" sz="2000" dirty="0" smtClean="0">
                <a:solidFill>
                  <a:schemeClr val="tx1"/>
                </a:solidFill>
                <a:latin typeface="Monotype Corsiva" pitchFamily="66" charset="0"/>
              </a:rPr>
              <a:t>Горение -  быстро протекающая реакция соединения горючего вещества с кислородом , сопровождающаяся выделением тепла и света.</a:t>
            </a:r>
          </a:p>
          <a:p>
            <a:pPr marL="342900" indent="-342900" algn="just">
              <a:buAutoNum type="arabicPeriod"/>
            </a:pPr>
            <a:r>
              <a:rPr lang="ru-RU" sz="2000" dirty="0" smtClean="0">
                <a:solidFill>
                  <a:schemeClr val="tx1"/>
                </a:solidFill>
                <a:latin typeface="Monotype Corsiva" pitchFamily="66" charset="0"/>
              </a:rPr>
              <a:t>Горючее вещество  (в лесу)  - это органические вещества содержащиеся в растениях, листовом </a:t>
            </a:r>
            <a:r>
              <a:rPr lang="ru-RU" sz="2000" dirty="0" err="1" smtClean="0">
                <a:solidFill>
                  <a:schemeClr val="tx1"/>
                </a:solidFill>
                <a:latin typeface="Monotype Corsiva" pitchFamily="66" charset="0"/>
              </a:rPr>
              <a:t>опаде</a:t>
            </a:r>
            <a:r>
              <a:rPr lang="ru-RU" sz="2000" dirty="0" smtClean="0">
                <a:solidFill>
                  <a:schemeClr val="tx1"/>
                </a:solidFill>
                <a:latin typeface="Monotype Corsiva" pitchFamily="66" charset="0"/>
              </a:rPr>
              <a:t>, подстилке и д.р.</a:t>
            </a:r>
          </a:p>
          <a:p>
            <a:endParaRPr lang="ru-RU" sz="1400" b="1" dirty="0">
              <a:solidFill>
                <a:schemeClr val="tx1"/>
              </a:solidFill>
              <a:latin typeface="Monotype Corsiva" pitchFamily="66" charset="0"/>
            </a:endParaRPr>
          </a:p>
        </p:txBody>
      </p:sp>
      <p:pic>
        <p:nvPicPr>
          <p:cNvPr id="97282" name="Picture 2" descr="https://7lestnic.com/wp-content/uploads/e/5/5/e558a08a520335de6f9a7bd30635ed5a.jpg"/>
          <p:cNvPicPr>
            <a:picLocks noChangeAspect="1" noChangeArrowheads="1"/>
          </p:cNvPicPr>
          <p:nvPr/>
        </p:nvPicPr>
        <p:blipFill>
          <a:blip r:embed="rId2" cstate="print"/>
          <a:srcRect/>
          <a:stretch>
            <a:fillRect/>
          </a:stretch>
        </p:blipFill>
        <p:spPr bwMode="auto">
          <a:xfrm>
            <a:off x="6072198" y="4293096"/>
            <a:ext cx="2857500" cy="23505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onotype Corsiva" pitchFamily="66" charset="0"/>
              </a:rPr>
              <a:t>Основные виды лесных горючих материалов</a:t>
            </a:r>
            <a:endParaRPr lang="ru-RU" sz="2800" dirty="0"/>
          </a:p>
        </p:txBody>
      </p:sp>
      <p:sp>
        <p:nvSpPr>
          <p:cNvPr id="3" name="Содержимое 2"/>
          <p:cNvSpPr>
            <a:spLocks noGrp="1"/>
          </p:cNvSpPr>
          <p:nvPr>
            <p:ph idx="1"/>
          </p:nvPr>
        </p:nvSpPr>
        <p:spPr>
          <a:xfrm>
            <a:off x="1435608" y="1447800"/>
            <a:ext cx="7494110" cy="838192"/>
          </a:xfrm>
        </p:spPr>
        <p:txBody>
          <a:bodyPr>
            <a:normAutofit/>
          </a:bodyPr>
          <a:lstStyle/>
          <a:p>
            <a:pPr>
              <a:buNone/>
            </a:pPr>
            <a:r>
              <a:rPr lang="ru-RU" sz="1600" dirty="0" smtClean="0">
                <a:latin typeface="Monotype Corsiva" pitchFamily="66" charset="0"/>
              </a:rPr>
              <a:t>3) Лесные горючие материалы задерживающие горение – травы (люпин многолетний, бадан сахалинская гречиха), кустарники (серая ольха, спирея) и лиственные деревья (липа, осина, тополь), мхи гигрофиты ( при повышенной влажности) и т.д.</a:t>
            </a:r>
            <a:endParaRPr lang="ru-RU" sz="1600" dirty="0">
              <a:latin typeface="Monotype Corsiva" pitchFamily="66" charset="0"/>
            </a:endParaRPr>
          </a:p>
        </p:txBody>
      </p:sp>
      <p:pic>
        <p:nvPicPr>
          <p:cNvPr id="107522" name="Picture 2"/>
          <p:cNvPicPr>
            <a:picLocks noChangeAspect="1" noChangeArrowheads="1"/>
          </p:cNvPicPr>
          <p:nvPr/>
        </p:nvPicPr>
        <p:blipFill>
          <a:blip r:embed="rId2" cstate="print"/>
          <a:srcRect/>
          <a:stretch>
            <a:fillRect/>
          </a:stretch>
        </p:blipFill>
        <p:spPr bwMode="auto">
          <a:xfrm>
            <a:off x="1714480" y="2428868"/>
            <a:ext cx="6924675" cy="2733675"/>
          </a:xfrm>
          <a:prstGeom prst="rect">
            <a:avLst/>
          </a:prstGeom>
          <a:noFill/>
          <a:ln w="9525">
            <a:noFill/>
            <a:miter lim="800000"/>
            <a:headEnd/>
            <a:tailEnd/>
          </a:ln>
          <a:effectLst/>
        </p:spPr>
      </p:pic>
      <p:sp>
        <p:nvSpPr>
          <p:cNvPr id="5" name="TextBox 4"/>
          <p:cNvSpPr txBox="1"/>
          <p:nvPr/>
        </p:nvSpPr>
        <p:spPr>
          <a:xfrm>
            <a:off x="3071802" y="5357826"/>
            <a:ext cx="700833" cy="369332"/>
          </a:xfrm>
          <a:prstGeom prst="rect">
            <a:avLst/>
          </a:prstGeom>
          <a:noFill/>
        </p:spPr>
        <p:txBody>
          <a:bodyPr wrap="none" rtlCol="0">
            <a:spAutoFit/>
          </a:bodyPr>
          <a:lstStyle/>
          <a:p>
            <a:r>
              <a:rPr lang="ru-RU" dirty="0" smtClean="0">
                <a:latin typeface="Monotype Corsiva" pitchFamily="66" charset="0"/>
              </a:rPr>
              <a:t>Бадан</a:t>
            </a:r>
            <a:endParaRPr lang="ru-RU" dirty="0">
              <a:latin typeface="Monotype Corsiva" pitchFamily="66" charset="0"/>
            </a:endParaRPr>
          </a:p>
        </p:txBody>
      </p:sp>
      <p:sp>
        <p:nvSpPr>
          <p:cNvPr id="7" name="TextBox 6"/>
          <p:cNvSpPr txBox="1"/>
          <p:nvPr/>
        </p:nvSpPr>
        <p:spPr>
          <a:xfrm>
            <a:off x="7143768" y="5357826"/>
            <a:ext cx="787395" cy="369332"/>
          </a:xfrm>
          <a:prstGeom prst="rect">
            <a:avLst/>
          </a:prstGeom>
          <a:noFill/>
        </p:spPr>
        <p:txBody>
          <a:bodyPr wrap="none" rtlCol="0">
            <a:spAutoFit/>
          </a:bodyPr>
          <a:lstStyle/>
          <a:p>
            <a:r>
              <a:rPr lang="ru-RU" dirty="0" smtClean="0">
                <a:latin typeface="Monotype Corsiva" pitchFamily="66" charset="0"/>
              </a:rPr>
              <a:t>Люпин</a:t>
            </a:r>
            <a:endParaRPr lang="ru-RU" dirty="0">
              <a:latin typeface="Monotype Corsiva"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ru-RU" dirty="0" smtClean="0">
                <a:latin typeface="Monotype Corsiva" pitchFamily="66" charset="0"/>
              </a:rPr>
              <a:t>Занятие3 :</a:t>
            </a:r>
          </a:p>
          <a:p>
            <a:pPr algn="ctr">
              <a:buNone/>
            </a:pPr>
            <a:r>
              <a:rPr lang="ru-RU" dirty="0" smtClean="0">
                <a:latin typeface="Monotype Corsiva" pitchFamily="66" charset="0"/>
              </a:rPr>
              <a:t>«Организация охраны лесов от пожаров»</a:t>
            </a:r>
            <a:endParaRPr lang="ru-RU" dirty="0">
              <a:latin typeface="Monotype Corsiva"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600" b="1" dirty="0" smtClean="0">
                <a:effectLst>
                  <a:outerShdw blurRad="38100" dist="38100" dir="2700000" algn="tl">
                    <a:srgbClr val="000000">
                      <a:alpha val="43137"/>
                    </a:srgbClr>
                  </a:outerShdw>
                </a:effectLst>
                <a:latin typeface="Monotype Corsiva" pitchFamily="66" charset="0"/>
              </a:rPr>
              <a:t>Основные термины и определения занятия</a:t>
            </a:r>
            <a:endParaRPr lang="ru-RU" sz="2600" b="1" dirty="0">
              <a:effectLst>
                <a:outerShdw blurRad="38100" dist="38100" dir="2700000" algn="tl">
                  <a:srgbClr val="000000">
                    <a:alpha val="43137"/>
                  </a:srgbClr>
                </a:outerShdw>
              </a:effectLst>
              <a:latin typeface="Monotype Corsiva" pitchFamily="66" charset="0"/>
            </a:endParaRPr>
          </a:p>
        </p:txBody>
      </p:sp>
      <p:sp>
        <p:nvSpPr>
          <p:cNvPr id="3" name="Содержимое 2"/>
          <p:cNvSpPr>
            <a:spLocks noGrp="1"/>
          </p:cNvSpPr>
          <p:nvPr>
            <p:ph idx="1"/>
          </p:nvPr>
        </p:nvSpPr>
        <p:spPr>
          <a:xfrm>
            <a:off x="1435608" y="1447800"/>
            <a:ext cx="7422672" cy="1481134"/>
          </a:xfrm>
        </p:spPr>
        <p:txBody>
          <a:bodyPr>
            <a:normAutofit/>
          </a:bodyPr>
          <a:lstStyle/>
          <a:p>
            <a:pPr marL="0" algn="just">
              <a:buNone/>
            </a:pPr>
            <a:r>
              <a:rPr lang="ru-RU" sz="2000" b="1" dirty="0" smtClean="0">
                <a:latin typeface="Monotype Corsiva" pitchFamily="66" charset="0"/>
              </a:rPr>
              <a:t>Охрана лесов от пожара</a:t>
            </a:r>
            <a:r>
              <a:rPr lang="ru-RU" sz="2000" dirty="0" smtClean="0">
                <a:latin typeface="Monotype Corsiva" pitchFamily="66" charset="0"/>
              </a:rPr>
              <a:t> - охрана, направленная на предотвращение, своевременное обнаружение и ликвидацию лесного пожара</a:t>
            </a:r>
          </a:p>
          <a:p>
            <a:pPr marL="0" algn="just">
              <a:buNone/>
            </a:pPr>
            <a:r>
              <a:rPr lang="ru-RU" sz="2000" b="1" dirty="0" smtClean="0">
                <a:latin typeface="Monotype Corsiva" pitchFamily="66" charset="0"/>
              </a:rPr>
              <a:t>Обнаружение лесного пожара</a:t>
            </a:r>
            <a:r>
              <a:rPr lang="ru-RU" sz="2000" dirty="0" smtClean="0">
                <a:latin typeface="Monotype Corsiva" pitchFamily="66" charset="0"/>
              </a:rPr>
              <a:t> - установление факта и места возникновения лесного пожара</a:t>
            </a:r>
            <a:endParaRPr lang="ru-RU" sz="2000" dirty="0">
              <a:latin typeface="Monotype Corsiva" pitchFamily="66" charset="0"/>
            </a:endParaRPr>
          </a:p>
        </p:txBody>
      </p:sp>
      <p:pic>
        <p:nvPicPr>
          <p:cNvPr id="1026" name="Picture 2" descr="https://alergiahelp.ru/wp-content/uploads/piramidalnyj-topol-1.jpg"/>
          <p:cNvPicPr>
            <a:picLocks noChangeAspect="1" noChangeArrowheads="1"/>
          </p:cNvPicPr>
          <p:nvPr/>
        </p:nvPicPr>
        <p:blipFill>
          <a:blip r:embed="rId2" cstate="print"/>
          <a:srcRect/>
          <a:stretch>
            <a:fillRect/>
          </a:stretch>
        </p:blipFill>
        <p:spPr bwMode="auto">
          <a:xfrm>
            <a:off x="2285984" y="3000372"/>
            <a:ext cx="5501509" cy="357187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onotype Corsiva" pitchFamily="66" charset="0"/>
              </a:rPr>
              <a:t>Виды охраны лесов от пожаров</a:t>
            </a:r>
            <a:endParaRPr lang="ru-RU" sz="2800" dirty="0">
              <a:latin typeface="Monotype Corsiva" pitchFamily="66" charset="0"/>
            </a:endParaRPr>
          </a:p>
        </p:txBody>
      </p:sp>
      <p:sp>
        <p:nvSpPr>
          <p:cNvPr id="3" name="Содержимое 2"/>
          <p:cNvSpPr>
            <a:spLocks noGrp="1"/>
          </p:cNvSpPr>
          <p:nvPr>
            <p:ph idx="1"/>
          </p:nvPr>
        </p:nvSpPr>
        <p:spPr/>
        <p:txBody>
          <a:bodyPr/>
          <a:lstStyle/>
          <a:p>
            <a:r>
              <a:rPr lang="ru-RU" b="1" dirty="0" smtClean="0">
                <a:latin typeface="Monotype Corsiva" pitchFamily="66" charset="0"/>
              </a:rPr>
              <a:t>Наземная охрана лесов</a:t>
            </a:r>
            <a:r>
              <a:rPr lang="ru-RU" dirty="0" smtClean="0">
                <a:latin typeface="Monotype Corsiva" pitchFamily="66" charset="0"/>
              </a:rPr>
              <a:t> от пожара охрана лесов от пожара, действующая на основе использования наземных средств.</a:t>
            </a:r>
          </a:p>
          <a:p>
            <a:r>
              <a:rPr lang="ru-RU" b="1" dirty="0" smtClean="0">
                <a:latin typeface="Monotype Corsiva" pitchFamily="66" charset="0"/>
              </a:rPr>
              <a:t>Авиационная охрана лесов </a:t>
            </a:r>
            <a:r>
              <a:rPr lang="ru-RU" dirty="0" smtClean="0">
                <a:latin typeface="Monotype Corsiva" pitchFamily="66" charset="0"/>
              </a:rPr>
              <a:t>от пожара охрана лесов от пожара, действующая на основе использования авиационных средств.</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vohma.smi44.ru/wp-content/uploads/2018/06/GnbmnYkb5pY.jpg"/>
          <p:cNvPicPr>
            <a:picLocks noChangeAspect="1" noChangeArrowheads="1"/>
          </p:cNvPicPr>
          <p:nvPr/>
        </p:nvPicPr>
        <p:blipFill>
          <a:blip r:embed="rId2" cstate="print"/>
          <a:srcRect/>
          <a:stretch>
            <a:fillRect/>
          </a:stretch>
        </p:blipFill>
        <p:spPr bwMode="auto">
          <a:xfrm>
            <a:off x="1000100" y="0"/>
            <a:ext cx="8143899"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14414" y="2214554"/>
            <a:ext cx="7498080" cy="4800600"/>
          </a:xfrm>
        </p:spPr>
        <p:txBody>
          <a:bodyPr/>
          <a:lstStyle/>
          <a:p>
            <a:pPr algn="ctr">
              <a:buNone/>
            </a:pPr>
            <a:r>
              <a:rPr lang="ru-RU" dirty="0" smtClean="0">
                <a:latin typeface="Monotype Corsiva" pitchFamily="66" charset="0"/>
              </a:rPr>
              <a:t>Занятие 4</a:t>
            </a:r>
          </a:p>
          <a:p>
            <a:pPr algn="ctr">
              <a:buNone/>
            </a:pPr>
            <a:r>
              <a:rPr lang="ru-RU" dirty="0" smtClean="0">
                <a:latin typeface="Monotype Corsiva" pitchFamily="66" charset="0"/>
              </a:rPr>
              <a:t>«Противопожарная профилактика в лесах. Способы тушения лесных пожаров»</a:t>
            </a:r>
            <a:endParaRPr lang="ru-RU" dirty="0">
              <a:latin typeface="Monotype Corsiva"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effectLst>
                  <a:outerShdw blurRad="38100" dist="38100" dir="2700000" algn="tl">
                    <a:srgbClr val="000000">
                      <a:alpha val="43137"/>
                    </a:srgbClr>
                  </a:outerShdw>
                </a:effectLst>
                <a:latin typeface="Monotype Corsiva" pitchFamily="66" charset="0"/>
              </a:rPr>
              <a:t>Основные термины и определения занятия</a:t>
            </a:r>
            <a:endParaRPr lang="ru-RU" sz="2800" dirty="0"/>
          </a:p>
        </p:txBody>
      </p:sp>
      <p:sp>
        <p:nvSpPr>
          <p:cNvPr id="3" name="Содержимое 2"/>
          <p:cNvSpPr>
            <a:spLocks noGrp="1"/>
          </p:cNvSpPr>
          <p:nvPr>
            <p:ph idx="1"/>
          </p:nvPr>
        </p:nvSpPr>
        <p:spPr>
          <a:xfrm>
            <a:off x="1142976" y="1142984"/>
            <a:ext cx="7572428" cy="3286148"/>
          </a:xfrm>
        </p:spPr>
        <p:txBody>
          <a:bodyPr>
            <a:normAutofit lnSpcReduction="10000"/>
          </a:bodyPr>
          <a:lstStyle/>
          <a:p>
            <a:pPr marL="0" indent="0" algn="just">
              <a:spcBef>
                <a:spcPts val="0"/>
              </a:spcBef>
              <a:buNone/>
            </a:pPr>
            <a:r>
              <a:rPr lang="ru-RU" sz="2000" b="1" dirty="0" smtClean="0">
                <a:latin typeface="Monotype Corsiva" pitchFamily="66" charset="0"/>
              </a:rPr>
              <a:t>Профилактика лесных пожаров </a:t>
            </a:r>
            <a:r>
              <a:rPr lang="ru-RU" sz="2000" dirty="0" smtClean="0">
                <a:latin typeface="Monotype Corsiva" pitchFamily="66" charset="0"/>
              </a:rPr>
              <a:t>- комплекс мероприятий, направленных на предотвращение возникновения и (или) распространения лесного пожара.</a:t>
            </a:r>
          </a:p>
          <a:p>
            <a:pPr marL="0" indent="0" algn="just">
              <a:spcBef>
                <a:spcPts val="0"/>
              </a:spcBef>
              <a:buNone/>
            </a:pPr>
            <a:endParaRPr lang="ru-RU" sz="2000" dirty="0" smtClean="0">
              <a:latin typeface="Monotype Corsiva" pitchFamily="66" charset="0"/>
            </a:endParaRPr>
          </a:p>
          <a:p>
            <a:pPr marL="0" indent="0" algn="just">
              <a:spcBef>
                <a:spcPts val="0"/>
              </a:spcBef>
              <a:buNone/>
            </a:pPr>
            <a:r>
              <a:rPr lang="ru-RU" sz="2000" b="1" dirty="0" smtClean="0">
                <a:latin typeface="Monotype Corsiva" pitchFamily="66" charset="0"/>
              </a:rPr>
              <a:t>Пожарная безопасность в лесах</a:t>
            </a:r>
            <a:r>
              <a:rPr lang="ru-RU" sz="2000" dirty="0" smtClean="0">
                <a:latin typeface="Monotype Corsiva" pitchFamily="66" charset="0"/>
              </a:rPr>
              <a:t> – обеспечение условий в лесах, при которых снижается до минимума вероятность возникновения и распространения лесных пожаров и обеспечивается возможность ликвидации возникающих очагов горения.</a:t>
            </a:r>
          </a:p>
          <a:p>
            <a:pPr marL="0" indent="0" algn="just">
              <a:spcBef>
                <a:spcPts val="0"/>
              </a:spcBef>
              <a:buNone/>
            </a:pPr>
            <a:r>
              <a:rPr lang="ru-RU" sz="2000" b="1" dirty="0" smtClean="0">
                <a:latin typeface="Monotype Corsiva" pitchFamily="66" charset="0"/>
              </a:rPr>
              <a:t>Пожароопасный сезон в лесах</a:t>
            </a:r>
            <a:r>
              <a:rPr lang="ru-RU" sz="2000" dirty="0" smtClean="0">
                <a:latin typeface="Monotype Corsiva" pitchFamily="66" charset="0"/>
              </a:rPr>
              <a:t> – период года после таяния снежного покрова и  установления положительной температуры воздуха до наступления осенней дождливой погоды и установления отрицательной температуры воздуха, в течение которого возможно возникновения лесных пожаров</a:t>
            </a:r>
          </a:p>
          <a:p>
            <a:pPr marL="0" indent="0">
              <a:spcBef>
                <a:spcPts val="0"/>
              </a:spcBef>
              <a:buNone/>
            </a:pPr>
            <a:endParaRPr lang="ru-RU" sz="2000" dirty="0">
              <a:latin typeface="Monotype Corsiva" pitchFamily="66" charset="0"/>
            </a:endParaRPr>
          </a:p>
        </p:txBody>
      </p:sp>
      <p:pic>
        <p:nvPicPr>
          <p:cNvPr id="27650" name="Picture 2" descr="http://ld-studio.me/wp-content/uploads/oak-pyramidal-200x150.jpg"/>
          <p:cNvPicPr>
            <a:picLocks noChangeAspect="1" noChangeArrowheads="1"/>
          </p:cNvPicPr>
          <p:nvPr/>
        </p:nvPicPr>
        <p:blipFill>
          <a:blip r:embed="rId2" cstate="print"/>
          <a:srcRect/>
          <a:stretch>
            <a:fillRect/>
          </a:stretch>
        </p:blipFill>
        <p:spPr bwMode="auto">
          <a:xfrm>
            <a:off x="6929454" y="5214950"/>
            <a:ext cx="1905000" cy="14287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Пожарно-химическая станция</a:t>
            </a:r>
            <a:endParaRPr lang="ru-RU" dirty="0"/>
          </a:p>
        </p:txBody>
      </p:sp>
      <p:pic>
        <p:nvPicPr>
          <p:cNvPr id="29698" name="Picture 2"/>
          <p:cNvPicPr>
            <a:picLocks noChangeAspect="1" noChangeArrowheads="1"/>
          </p:cNvPicPr>
          <p:nvPr/>
        </p:nvPicPr>
        <p:blipFill>
          <a:blip r:embed="rId2" cstate="print"/>
          <a:srcRect/>
          <a:stretch>
            <a:fillRect/>
          </a:stretch>
        </p:blipFill>
        <p:spPr bwMode="auto">
          <a:xfrm>
            <a:off x="1214413" y="1643050"/>
            <a:ext cx="7929587" cy="464347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Авиаохрана</a:t>
            </a:r>
            <a:r>
              <a:rPr lang="ru-RU" dirty="0" smtClean="0"/>
              <a:t> лесов от пожаров</a:t>
            </a:r>
            <a:endParaRPr lang="ru-RU" dirty="0"/>
          </a:p>
        </p:txBody>
      </p:sp>
      <p:pic>
        <p:nvPicPr>
          <p:cNvPr id="30722" name="Picture 2" descr="https://pbs.twimg.com/media/DqHUC8GX0AEglyk.jpg:large"/>
          <p:cNvPicPr>
            <a:picLocks noChangeAspect="1" noChangeArrowheads="1"/>
          </p:cNvPicPr>
          <p:nvPr/>
        </p:nvPicPr>
        <p:blipFill>
          <a:blip r:embed="rId2" cstate="print"/>
          <a:srcRect/>
          <a:stretch>
            <a:fillRect/>
          </a:stretch>
        </p:blipFill>
        <p:spPr bwMode="auto">
          <a:xfrm>
            <a:off x="1142976" y="1714488"/>
            <a:ext cx="7812512" cy="485778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Главная причина опасности лесных пожаров</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latin typeface="Monotype Corsiva" pitchFamily="66" charset="0"/>
              </a:rPr>
              <a:t>Лесные пожары представляют собой неконтролируемое горение лесных насаждений, включая горные местности, степные районы. Они относятся к стихийным бедствиям, приводящим к значительным экономическим последствиям, разрушению экосистемы, ухудшению экологической обстановке, гибели животных и людей. Главная их опасность заключается в том, что при благоприятных условиях (ветер, сухая растительность) огонь способен распространиться на большие площади в течение небольшого промежутка времени. При этом разные виды лесных пожаров ведут себя по-разному. Их особенности необходимо учитывать в процессе осуществления мероприятий по ликвидации огня в лесной</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latin typeface="Monotype Corsiva" pitchFamily="66" charset="0"/>
              </a:rPr>
              <a:t>Основная причина возникновения лесных пожаров</a:t>
            </a:r>
            <a:endParaRPr lang="ru-RU" sz="3200" dirty="0">
              <a:latin typeface="Monotype Corsiva" pitchFamily="66" charset="0"/>
            </a:endParaRPr>
          </a:p>
        </p:txBody>
      </p:sp>
      <p:sp>
        <p:nvSpPr>
          <p:cNvPr id="3" name="Содержимое 2"/>
          <p:cNvSpPr>
            <a:spLocks noGrp="1"/>
          </p:cNvSpPr>
          <p:nvPr>
            <p:ph idx="1"/>
          </p:nvPr>
        </p:nvSpPr>
        <p:spPr/>
        <p:txBody>
          <a:bodyPr>
            <a:normAutofit fontScale="92500" lnSpcReduction="20000"/>
          </a:bodyPr>
          <a:lstStyle/>
          <a:p>
            <a:r>
              <a:rPr lang="ru-RU" dirty="0" smtClean="0">
                <a:latin typeface="Monotype Corsiva" pitchFamily="66" charset="0"/>
              </a:rPr>
              <a:t>Главной причиной остается невнимательность людей. Многим известно, что ветер может разнести горящий пепел, спички, сигареты или любой подожженный мусор, оставленный человеком на земле. Вследствие пожара за малый промежуток времени могут погибнуть километры живой флоры и фауны в лесу и за его пределами. К сожалению, люди продолжают сжигать сухие листья, различный мусор и прочее. Только безответственный человек не потушит костер после себя, рискуя устроить пожар.</a:t>
            </a:r>
            <a:endParaRPr lang="ru-RU" dirty="0">
              <a:latin typeface="Monotype Corsiva"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лесных пожаров</a:t>
            </a:r>
            <a:endParaRPr lang="ru-RU" dirty="0"/>
          </a:p>
        </p:txBody>
      </p:sp>
      <p:sp>
        <p:nvSpPr>
          <p:cNvPr id="3" name="Содержимое 2"/>
          <p:cNvSpPr>
            <a:spLocks noGrp="1"/>
          </p:cNvSpPr>
          <p:nvPr>
            <p:ph idx="1"/>
          </p:nvPr>
        </p:nvSpPr>
        <p:spPr>
          <a:xfrm>
            <a:off x="1435608" y="1447800"/>
            <a:ext cx="7565548" cy="2552704"/>
          </a:xfrm>
        </p:spPr>
        <p:txBody>
          <a:bodyPr>
            <a:normAutofit/>
          </a:bodyPr>
          <a:lstStyle/>
          <a:p>
            <a:r>
              <a:rPr lang="ru-RU" sz="1800" b="1" dirty="0" smtClean="0">
                <a:latin typeface="Monotype Corsiva" pitchFamily="66" charset="0"/>
              </a:rPr>
              <a:t>Низовой лесной пожар </a:t>
            </a:r>
            <a:r>
              <a:rPr lang="ru-RU" sz="1800" dirty="0" smtClean="0">
                <a:latin typeface="Monotype Corsiva" pitchFamily="66" charset="0"/>
              </a:rPr>
              <a:t>– это лесной пожар, распространяющийся по нижним ярусам лесной растительности, лесной подстилке, опаду. В огне оказывается практически весь нижний ярус лесных территорий, который включает в себя также мох, лишайники и почвенную</a:t>
            </a:r>
          </a:p>
          <a:p>
            <a:r>
              <a:rPr lang="ru-RU" sz="1800" b="1" dirty="0" smtClean="0">
                <a:latin typeface="Monotype Corsiva" pitchFamily="66" charset="0"/>
              </a:rPr>
              <a:t>Верховой лесной пожар </a:t>
            </a:r>
            <a:r>
              <a:rPr lang="ru-RU" sz="1800" dirty="0" smtClean="0">
                <a:latin typeface="Monotype Corsiva" pitchFamily="66" charset="0"/>
              </a:rPr>
              <a:t>– это лесной пожар, охватывающий полог леса (верхушки деревьев), что особенно опасно у хвойных деревьев.</a:t>
            </a:r>
          </a:p>
          <a:p>
            <a:r>
              <a:rPr lang="ru-RU" sz="1800" b="1" dirty="0" smtClean="0">
                <a:latin typeface="Monotype Corsiva" pitchFamily="66" charset="0"/>
              </a:rPr>
              <a:t>Торфяные</a:t>
            </a:r>
            <a:r>
              <a:rPr lang="ru-RU" sz="1800" dirty="0" smtClean="0">
                <a:latin typeface="Monotype Corsiva" pitchFamily="66" charset="0"/>
              </a:rPr>
              <a:t> </a:t>
            </a:r>
            <a:r>
              <a:rPr lang="ru-RU" sz="1800" b="1" dirty="0" smtClean="0">
                <a:latin typeface="Monotype Corsiva" pitchFamily="66" charset="0"/>
              </a:rPr>
              <a:t>пожары</a:t>
            </a:r>
            <a:r>
              <a:rPr lang="ru-RU" sz="1800" dirty="0" smtClean="0">
                <a:latin typeface="Monotype Corsiva" pitchFamily="66" charset="0"/>
              </a:rPr>
              <a:t> — особый вид пожаров на природных территориях, при котором горит слой торфа.</a:t>
            </a:r>
          </a:p>
          <a:p>
            <a:endParaRPr lang="ru-RU" sz="1800" dirty="0" smtClean="0">
              <a:latin typeface="Monotype Corsiva" pitchFamily="66" charset="0"/>
            </a:endParaRPr>
          </a:p>
          <a:p>
            <a:endParaRPr lang="ru-RU" sz="1800" dirty="0" smtClean="0">
              <a:latin typeface="Monotype Corsiva" pitchFamily="66" charset="0"/>
            </a:endParaRPr>
          </a:p>
        </p:txBody>
      </p:sp>
      <p:pic>
        <p:nvPicPr>
          <p:cNvPr id="100357" name="Picture 5"/>
          <p:cNvPicPr>
            <a:picLocks noChangeAspect="1" noChangeArrowheads="1"/>
          </p:cNvPicPr>
          <p:nvPr/>
        </p:nvPicPr>
        <p:blipFill>
          <a:blip r:embed="rId2" cstate="print"/>
          <a:srcRect/>
          <a:stretch>
            <a:fillRect/>
          </a:stretch>
        </p:blipFill>
        <p:spPr bwMode="auto">
          <a:xfrm>
            <a:off x="1000100" y="4624385"/>
            <a:ext cx="2838450" cy="223361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лесных пожаров</a:t>
            </a:r>
            <a:endParaRPr lang="ru-RU" dirty="0"/>
          </a:p>
        </p:txBody>
      </p:sp>
      <p:pic>
        <p:nvPicPr>
          <p:cNvPr id="101378" name="Picture 2"/>
          <p:cNvPicPr>
            <a:picLocks noChangeAspect="1" noChangeArrowheads="1"/>
          </p:cNvPicPr>
          <p:nvPr/>
        </p:nvPicPr>
        <p:blipFill>
          <a:blip r:embed="rId2" cstate="print"/>
          <a:srcRect/>
          <a:stretch>
            <a:fillRect/>
          </a:stretch>
        </p:blipFill>
        <p:spPr bwMode="auto">
          <a:xfrm>
            <a:off x="1285852" y="1785926"/>
            <a:ext cx="2500330" cy="3000396"/>
          </a:xfrm>
          <a:prstGeom prst="rect">
            <a:avLst/>
          </a:prstGeom>
          <a:noFill/>
          <a:ln w="9525">
            <a:noFill/>
            <a:miter lim="800000"/>
            <a:headEnd/>
            <a:tailEnd/>
          </a:ln>
          <a:effectLst/>
        </p:spPr>
      </p:pic>
      <p:pic>
        <p:nvPicPr>
          <p:cNvPr id="101380" name="Picture 4" descr="https://cxid.info/upload/original/1373362320.jpg"/>
          <p:cNvPicPr>
            <a:picLocks noChangeAspect="1" noChangeArrowheads="1"/>
          </p:cNvPicPr>
          <p:nvPr/>
        </p:nvPicPr>
        <p:blipFill>
          <a:blip r:embed="rId3" cstate="print"/>
          <a:srcRect/>
          <a:stretch>
            <a:fillRect/>
          </a:stretch>
        </p:blipFill>
        <p:spPr bwMode="auto">
          <a:xfrm>
            <a:off x="4000496" y="1785926"/>
            <a:ext cx="2428892" cy="3071834"/>
          </a:xfrm>
          <a:prstGeom prst="rect">
            <a:avLst/>
          </a:prstGeom>
          <a:noFill/>
        </p:spPr>
      </p:pic>
      <p:pic>
        <p:nvPicPr>
          <p:cNvPr id="101382" name="Picture 6" descr="https://avatars.mds.yandex.net/get-ynews/1778708/c922fb7753e4367e5bcbddff4104b919/563x304"/>
          <p:cNvPicPr>
            <a:picLocks noChangeAspect="1" noChangeArrowheads="1"/>
          </p:cNvPicPr>
          <p:nvPr/>
        </p:nvPicPr>
        <p:blipFill>
          <a:blip r:embed="rId4" cstate="print"/>
          <a:srcRect/>
          <a:stretch>
            <a:fillRect/>
          </a:stretch>
        </p:blipFill>
        <p:spPr bwMode="auto">
          <a:xfrm>
            <a:off x="6858016" y="1785926"/>
            <a:ext cx="2000264" cy="3000396"/>
          </a:xfrm>
          <a:prstGeom prst="rect">
            <a:avLst/>
          </a:prstGeom>
          <a:noFill/>
        </p:spPr>
      </p:pic>
      <p:sp>
        <p:nvSpPr>
          <p:cNvPr id="7" name="TextBox 6"/>
          <p:cNvSpPr txBox="1"/>
          <p:nvPr/>
        </p:nvSpPr>
        <p:spPr>
          <a:xfrm>
            <a:off x="2000232" y="5000636"/>
            <a:ext cx="1071570" cy="707886"/>
          </a:xfrm>
          <a:prstGeom prst="rect">
            <a:avLst/>
          </a:prstGeom>
          <a:noFill/>
        </p:spPr>
        <p:txBody>
          <a:bodyPr wrap="square" rtlCol="0">
            <a:spAutoFit/>
          </a:bodyPr>
          <a:lstStyle/>
          <a:p>
            <a:pPr algn="ctr"/>
            <a:r>
              <a:rPr lang="ru-RU" dirty="0" smtClean="0"/>
              <a:t> </a:t>
            </a:r>
            <a:r>
              <a:rPr lang="ru-RU" sz="4000" dirty="0" smtClean="0"/>
              <a:t>1</a:t>
            </a:r>
            <a:endParaRPr lang="ru-RU" sz="4000" dirty="0"/>
          </a:p>
        </p:txBody>
      </p:sp>
      <p:sp>
        <p:nvSpPr>
          <p:cNvPr id="8" name="TextBox 7"/>
          <p:cNvSpPr txBox="1"/>
          <p:nvPr/>
        </p:nvSpPr>
        <p:spPr>
          <a:xfrm>
            <a:off x="4714876" y="5000636"/>
            <a:ext cx="928694" cy="769441"/>
          </a:xfrm>
          <a:prstGeom prst="rect">
            <a:avLst/>
          </a:prstGeom>
          <a:noFill/>
        </p:spPr>
        <p:txBody>
          <a:bodyPr wrap="square" rtlCol="0">
            <a:spAutoFit/>
          </a:bodyPr>
          <a:lstStyle/>
          <a:p>
            <a:pPr algn="ctr"/>
            <a:r>
              <a:rPr lang="ru-RU" sz="4400" dirty="0" smtClean="0"/>
              <a:t>2</a:t>
            </a:r>
            <a:endParaRPr lang="ru-RU" sz="4400" dirty="0"/>
          </a:p>
        </p:txBody>
      </p:sp>
      <p:sp>
        <p:nvSpPr>
          <p:cNvPr id="9" name="TextBox 8"/>
          <p:cNvSpPr txBox="1"/>
          <p:nvPr/>
        </p:nvSpPr>
        <p:spPr>
          <a:xfrm>
            <a:off x="7786710" y="5000636"/>
            <a:ext cx="409086" cy="646331"/>
          </a:xfrm>
          <a:prstGeom prst="rect">
            <a:avLst/>
          </a:prstGeom>
          <a:noFill/>
        </p:spPr>
        <p:txBody>
          <a:bodyPr wrap="none" rtlCol="0">
            <a:spAutoFit/>
          </a:bodyPr>
          <a:lstStyle/>
          <a:p>
            <a:pPr algn="ctr"/>
            <a:r>
              <a:rPr lang="ru-RU" sz="3600" b="1" dirty="0" smtClean="0"/>
              <a:t>3</a:t>
            </a:r>
            <a:endParaRPr lang="ru-RU" sz="36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ru-RU" dirty="0" smtClean="0">
                <a:latin typeface="Monotype Corsiva" pitchFamily="66" charset="0"/>
              </a:rPr>
              <a:t>Занятие 2</a:t>
            </a:r>
          </a:p>
          <a:p>
            <a:pPr algn="ctr">
              <a:buNone/>
            </a:pPr>
            <a:r>
              <a:rPr lang="ru-RU" dirty="0" smtClean="0">
                <a:latin typeface="Monotype Corsiva" pitchFamily="66" charset="0"/>
              </a:rPr>
              <a:t>«Виды лесных горючих материалов. Причины возникновения лесных пожаров»</a:t>
            </a:r>
            <a:endParaRPr lang="ru-RU" dirty="0">
              <a:latin typeface="Monotype Corsiva"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785794"/>
            <a:ext cx="7429552" cy="428628"/>
          </a:xfrm>
        </p:spPr>
        <p:txBody>
          <a:bodyPr>
            <a:normAutofit fontScale="90000"/>
          </a:bodyPr>
          <a:lstStyle/>
          <a:p>
            <a:r>
              <a:rPr lang="ru-RU" sz="2900" b="1" dirty="0" smtClean="0">
                <a:solidFill>
                  <a:schemeClr val="tx1"/>
                </a:solidFill>
                <a:latin typeface="Monotype Corsiva" pitchFamily="66" charset="0"/>
              </a:rPr>
              <a:t>Основные термины и определения занятия</a:t>
            </a:r>
            <a:r>
              <a:rPr lang="ru-RU" b="1" dirty="0" smtClean="0">
                <a:solidFill>
                  <a:schemeClr val="tx1"/>
                </a:solidFill>
                <a:latin typeface="Monotype Corsiva" pitchFamily="66" charset="0"/>
              </a:rPr>
              <a:t/>
            </a:r>
            <a:br>
              <a:rPr lang="ru-RU" b="1" dirty="0" smtClean="0">
                <a:solidFill>
                  <a:schemeClr val="tx1"/>
                </a:solidFill>
                <a:latin typeface="Monotype Corsiva" pitchFamily="66" charset="0"/>
              </a:rPr>
            </a:br>
            <a:endParaRPr lang="ru-RU" dirty="0"/>
          </a:p>
        </p:txBody>
      </p:sp>
      <p:sp>
        <p:nvSpPr>
          <p:cNvPr id="3" name="Содержимое 2"/>
          <p:cNvSpPr>
            <a:spLocks noGrp="1"/>
          </p:cNvSpPr>
          <p:nvPr>
            <p:ph idx="1"/>
          </p:nvPr>
        </p:nvSpPr>
        <p:spPr>
          <a:xfrm>
            <a:off x="1500166" y="1285860"/>
            <a:ext cx="7494110" cy="766754"/>
          </a:xfrm>
        </p:spPr>
        <p:txBody>
          <a:bodyPr>
            <a:normAutofit fontScale="92500" lnSpcReduction="20000"/>
          </a:bodyPr>
          <a:lstStyle/>
          <a:p>
            <a:r>
              <a:rPr lang="ru-RU" sz="1800" b="1" dirty="0" smtClean="0">
                <a:latin typeface="Monotype Corsiva" pitchFamily="66" charset="0"/>
              </a:rPr>
              <a:t>Лесные горючие материалы </a:t>
            </a:r>
            <a:r>
              <a:rPr lang="ru-RU" sz="1800" dirty="0" smtClean="0">
                <a:latin typeface="Monotype Corsiva" pitchFamily="66" charset="0"/>
              </a:rPr>
              <a:t>– это растения лесов, их морфологические части и растительные остатки разной степени разложения, которые могут гореть при лесных пожарах. </a:t>
            </a:r>
          </a:p>
          <a:p>
            <a:endParaRPr lang="ru-RU" dirty="0" smtClean="0"/>
          </a:p>
          <a:p>
            <a:pPr>
              <a:buNone/>
            </a:pPr>
            <a:endParaRPr lang="ru-RU" dirty="0"/>
          </a:p>
        </p:txBody>
      </p:sp>
      <p:pic>
        <p:nvPicPr>
          <p:cNvPr id="104453" name="Picture 5"/>
          <p:cNvPicPr>
            <a:picLocks noChangeAspect="1" noChangeArrowheads="1"/>
          </p:cNvPicPr>
          <p:nvPr/>
        </p:nvPicPr>
        <p:blipFill>
          <a:blip r:embed="rId2" cstate="print"/>
          <a:srcRect/>
          <a:stretch>
            <a:fillRect/>
          </a:stretch>
        </p:blipFill>
        <p:spPr bwMode="auto">
          <a:xfrm>
            <a:off x="1928794" y="2357430"/>
            <a:ext cx="6693276" cy="3786214"/>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onotype Corsiva" pitchFamily="66" charset="0"/>
              </a:rPr>
              <a:t>Основные виды лесных горючих материалов</a:t>
            </a:r>
            <a:endParaRPr lang="ru-RU" sz="2800" dirty="0">
              <a:latin typeface="Monotype Corsiva" pitchFamily="66" charset="0"/>
            </a:endParaRPr>
          </a:p>
        </p:txBody>
      </p:sp>
      <p:sp>
        <p:nvSpPr>
          <p:cNvPr id="3" name="Содержимое 2"/>
          <p:cNvSpPr>
            <a:spLocks noGrp="1"/>
          </p:cNvSpPr>
          <p:nvPr>
            <p:ph idx="1"/>
          </p:nvPr>
        </p:nvSpPr>
        <p:spPr>
          <a:xfrm>
            <a:off x="1435608" y="1447800"/>
            <a:ext cx="4708028" cy="338126"/>
          </a:xfrm>
        </p:spPr>
        <p:txBody>
          <a:bodyPr>
            <a:normAutofit fontScale="92500" lnSpcReduction="10000"/>
          </a:bodyPr>
          <a:lstStyle/>
          <a:p>
            <a:pPr algn="just">
              <a:buNone/>
            </a:pPr>
            <a:r>
              <a:rPr lang="ru-RU" sz="1800" dirty="0" smtClean="0">
                <a:latin typeface="Monotype Corsiva" pitchFamily="66" charset="0"/>
              </a:rPr>
              <a:t>1) Лесные горючие материалы –проводники горения</a:t>
            </a:r>
            <a:endParaRPr lang="ru-RU" sz="1800" dirty="0">
              <a:latin typeface="Monotype Corsiva" pitchFamily="66" charset="0"/>
            </a:endParaRPr>
          </a:p>
        </p:txBody>
      </p:sp>
      <p:pic>
        <p:nvPicPr>
          <p:cNvPr id="105474" name="Picture 2"/>
          <p:cNvPicPr>
            <a:picLocks noChangeAspect="1" noChangeArrowheads="1"/>
          </p:cNvPicPr>
          <p:nvPr/>
        </p:nvPicPr>
        <p:blipFill>
          <a:blip r:embed="rId2" cstate="print"/>
          <a:srcRect/>
          <a:stretch>
            <a:fillRect/>
          </a:stretch>
        </p:blipFill>
        <p:spPr bwMode="auto">
          <a:xfrm>
            <a:off x="1428728" y="1857364"/>
            <a:ext cx="6572296" cy="2193434"/>
          </a:xfrm>
          <a:prstGeom prst="rect">
            <a:avLst/>
          </a:prstGeom>
          <a:noFill/>
          <a:ln w="9525">
            <a:noFill/>
            <a:miter lim="800000"/>
            <a:headEnd/>
            <a:tailEnd/>
          </a:ln>
          <a:effectLst/>
        </p:spPr>
      </p:pic>
      <p:sp>
        <p:nvSpPr>
          <p:cNvPr id="5" name="TextBox 4"/>
          <p:cNvSpPr txBox="1"/>
          <p:nvPr/>
        </p:nvSpPr>
        <p:spPr>
          <a:xfrm>
            <a:off x="2143108" y="4286256"/>
            <a:ext cx="1199367" cy="369332"/>
          </a:xfrm>
          <a:prstGeom prst="rect">
            <a:avLst/>
          </a:prstGeom>
          <a:noFill/>
        </p:spPr>
        <p:txBody>
          <a:bodyPr wrap="none" rtlCol="0">
            <a:spAutoFit/>
          </a:bodyPr>
          <a:lstStyle/>
          <a:p>
            <a:pPr algn="ctr"/>
            <a:r>
              <a:rPr lang="ru-RU" dirty="0" smtClean="0">
                <a:latin typeface="Monotype Corsiva" pitchFamily="66" charset="0"/>
              </a:rPr>
              <a:t>Лишайники</a:t>
            </a:r>
            <a:endParaRPr lang="ru-RU" dirty="0">
              <a:latin typeface="Monotype Corsiva" pitchFamily="66" charset="0"/>
            </a:endParaRPr>
          </a:p>
        </p:txBody>
      </p:sp>
      <p:sp>
        <p:nvSpPr>
          <p:cNvPr id="6" name="TextBox 5"/>
          <p:cNvSpPr txBox="1"/>
          <p:nvPr/>
        </p:nvSpPr>
        <p:spPr>
          <a:xfrm>
            <a:off x="5500694" y="4357694"/>
            <a:ext cx="1758815" cy="369332"/>
          </a:xfrm>
          <a:prstGeom prst="rect">
            <a:avLst/>
          </a:prstGeom>
          <a:noFill/>
        </p:spPr>
        <p:txBody>
          <a:bodyPr wrap="none" rtlCol="0">
            <a:spAutoFit/>
          </a:bodyPr>
          <a:lstStyle/>
          <a:p>
            <a:r>
              <a:rPr lang="ru-RU" dirty="0" smtClean="0">
                <a:latin typeface="Monotype Corsiva" pitchFamily="66" charset="0"/>
              </a:rPr>
              <a:t>Лесная подстилка</a:t>
            </a:r>
            <a:endParaRPr lang="ru-RU" dirty="0">
              <a:latin typeface="Monotype Corsiva"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onotype Corsiva" pitchFamily="66" charset="0"/>
              </a:rPr>
              <a:t>Основные виды лесных горючих материалов</a:t>
            </a:r>
            <a:endParaRPr lang="ru-RU" sz="2800" dirty="0"/>
          </a:p>
        </p:txBody>
      </p:sp>
      <p:sp>
        <p:nvSpPr>
          <p:cNvPr id="3" name="Содержимое 2"/>
          <p:cNvSpPr>
            <a:spLocks noGrp="1"/>
          </p:cNvSpPr>
          <p:nvPr>
            <p:ph idx="1"/>
          </p:nvPr>
        </p:nvSpPr>
        <p:spPr>
          <a:xfrm>
            <a:off x="1435608" y="1447800"/>
            <a:ext cx="6708292" cy="552440"/>
          </a:xfrm>
        </p:spPr>
        <p:txBody>
          <a:bodyPr>
            <a:normAutofit fontScale="92500" lnSpcReduction="10000"/>
          </a:bodyPr>
          <a:lstStyle/>
          <a:p>
            <a:pPr>
              <a:buNone/>
            </a:pPr>
            <a:r>
              <a:rPr lang="ru-RU" sz="1700" dirty="0" smtClean="0">
                <a:latin typeface="Monotype Corsiva" pitchFamily="66" charset="0"/>
              </a:rPr>
              <a:t>2) Лесные горючие материалы, поддерживающие горение- вереск,  брусничник, </a:t>
            </a:r>
            <a:r>
              <a:rPr lang="ru-RU" sz="1700" dirty="0" err="1" smtClean="0">
                <a:latin typeface="Monotype Corsiva" pitchFamily="66" charset="0"/>
              </a:rPr>
              <a:t>беломошник</a:t>
            </a:r>
            <a:r>
              <a:rPr lang="ru-RU" sz="1700" dirty="0" smtClean="0">
                <a:latin typeface="Monotype Corsiva" pitchFamily="66" charset="0"/>
              </a:rPr>
              <a:t>, багульник болотный, мхи гигрофиты и т.д.</a:t>
            </a:r>
            <a:endParaRPr lang="ru-RU" sz="1700" dirty="0">
              <a:latin typeface="Monotype Corsiva" pitchFamily="66" charset="0"/>
            </a:endParaRPr>
          </a:p>
        </p:txBody>
      </p:sp>
      <p:pic>
        <p:nvPicPr>
          <p:cNvPr id="106498" name="Picture 2"/>
          <p:cNvPicPr>
            <a:picLocks noChangeAspect="1" noChangeArrowheads="1"/>
          </p:cNvPicPr>
          <p:nvPr/>
        </p:nvPicPr>
        <p:blipFill>
          <a:blip r:embed="rId2" cstate="print"/>
          <a:srcRect/>
          <a:stretch>
            <a:fillRect/>
          </a:stretch>
        </p:blipFill>
        <p:spPr bwMode="auto">
          <a:xfrm>
            <a:off x="1214414" y="2500306"/>
            <a:ext cx="7705725" cy="2600325"/>
          </a:xfrm>
          <a:prstGeom prst="rect">
            <a:avLst/>
          </a:prstGeom>
          <a:noFill/>
          <a:ln w="9525">
            <a:noFill/>
            <a:miter lim="800000"/>
            <a:headEnd/>
            <a:tailEnd/>
          </a:ln>
          <a:effectLst/>
        </p:spPr>
      </p:pic>
      <p:sp>
        <p:nvSpPr>
          <p:cNvPr id="5" name="TextBox 4"/>
          <p:cNvSpPr txBox="1"/>
          <p:nvPr/>
        </p:nvSpPr>
        <p:spPr>
          <a:xfrm>
            <a:off x="1857356" y="5286388"/>
            <a:ext cx="2060179" cy="369332"/>
          </a:xfrm>
          <a:prstGeom prst="rect">
            <a:avLst/>
          </a:prstGeom>
          <a:noFill/>
        </p:spPr>
        <p:txBody>
          <a:bodyPr wrap="none" rtlCol="0">
            <a:spAutoFit/>
          </a:bodyPr>
          <a:lstStyle/>
          <a:p>
            <a:r>
              <a:rPr lang="ru-RU" dirty="0" smtClean="0">
                <a:latin typeface="Monotype Corsiva" pitchFamily="66" charset="0"/>
              </a:rPr>
              <a:t>Вереск обыкновенный</a:t>
            </a:r>
            <a:endParaRPr lang="ru-RU" dirty="0">
              <a:latin typeface="Monotype Corsiva" pitchFamily="66" charset="0"/>
            </a:endParaRPr>
          </a:p>
        </p:txBody>
      </p:sp>
      <p:sp>
        <p:nvSpPr>
          <p:cNvPr id="6" name="TextBox 5"/>
          <p:cNvSpPr txBox="1"/>
          <p:nvPr/>
        </p:nvSpPr>
        <p:spPr>
          <a:xfrm>
            <a:off x="6357950" y="5286388"/>
            <a:ext cx="2004075" cy="369332"/>
          </a:xfrm>
          <a:prstGeom prst="rect">
            <a:avLst/>
          </a:prstGeom>
          <a:noFill/>
        </p:spPr>
        <p:txBody>
          <a:bodyPr wrap="none" rtlCol="0">
            <a:spAutoFit/>
          </a:bodyPr>
          <a:lstStyle/>
          <a:p>
            <a:r>
              <a:rPr lang="ru-RU" dirty="0" smtClean="0">
                <a:latin typeface="Monotype Corsiva" pitchFamily="66" charset="0"/>
              </a:rPr>
              <a:t>Багульник болотный</a:t>
            </a:r>
            <a:endParaRPr lang="ru-RU" dirty="0">
              <a:latin typeface="Monotype Corsiva"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582</TotalTime>
  <Words>641</Words>
  <Application>Microsoft Office PowerPoint</Application>
  <PresentationFormat>Экран (4:3)</PresentationFormat>
  <Paragraphs>51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Солнцестояние</vt:lpstr>
      <vt:lpstr>Слайд 1</vt:lpstr>
      <vt:lpstr>Главная причина опасности лесных пожаров</vt:lpstr>
      <vt:lpstr>Основная причина возникновения лесных пожаров</vt:lpstr>
      <vt:lpstr>Виды лесных пожаров</vt:lpstr>
      <vt:lpstr>Виды лесных пожаров</vt:lpstr>
      <vt:lpstr>Слайд 6</vt:lpstr>
      <vt:lpstr>Основные термины и определения занятия </vt:lpstr>
      <vt:lpstr>Основные виды лесных горючих материалов</vt:lpstr>
      <vt:lpstr>Основные виды лесных горючих материалов</vt:lpstr>
      <vt:lpstr>Основные виды лесных горючих материалов</vt:lpstr>
      <vt:lpstr>Слайд 11</vt:lpstr>
      <vt:lpstr>Основные термины и определения занятия</vt:lpstr>
      <vt:lpstr>Виды охраны лесов от пожаров</vt:lpstr>
      <vt:lpstr>Слайд 14</vt:lpstr>
      <vt:lpstr>Слайд 15</vt:lpstr>
      <vt:lpstr>Основные термины и определения занятия</vt:lpstr>
      <vt:lpstr>Пожарно-химическая станция</vt:lpstr>
      <vt:lpstr>Авиаохрана лесов от пожаров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Дарья</dc:creator>
  <cp:lastModifiedBy>user</cp:lastModifiedBy>
  <cp:revision>48</cp:revision>
  <dcterms:created xsi:type="dcterms:W3CDTF">2020-06-21T10:16:28Z</dcterms:created>
  <dcterms:modified xsi:type="dcterms:W3CDTF">2020-10-02T08:35:14Z</dcterms:modified>
</cp:coreProperties>
</file>