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03.10.2020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85794"/>
            <a:ext cx="7700962" cy="42993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ОСНОВЫ ОХРАНЫ ЛЕСОВ ОТ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ПОЖАРОВ</a:t>
            </a:r>
            <a:br>
              <a:rPr lang="ru-RU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</a:br>
            <a:r>
              <a:rPr lang="ru-RU" sz="27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БАЗОВЫЙ УРОВЕНЬ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Занятие 1 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«Условия распространения лесных пожаров»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sun9-16.userapi.com/c855520/v855520472/1fcdb6/oB4G50U9X8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131"/>
            <a:ext cx="8143932" cy="55726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 descr="https://pixnio.com/free-images/miscellaneous/fire-flames-pictures/view-from-the-plane-on-the-forest-fir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0" name="AutoShape 4" descr="https://pixnio.com/free-images/miscellaneous/fire-flames-pictures/view-from-the-plane-on-the-forest-fir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2" name="Picture 6" descr="https://www.greeners.co/wp-content/uploads/2019/02/News-In-English-Greenpeace-The-11-Companies-Charged-with-Environmental-Crimes-Have-Yet-Pay-the-Compensation-Mon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8286808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avatars.mds.yandex.net/get-pdb/1043766/cecaa430-7fba-439a-94cd-c85f12b41120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8358246" cy="55197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643050"/>
            <a:ext cx="7758138" cy="3075254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accent1"/>
                </a:solidFill>
                <a:latin typeface="Monotype Corsiva" pitchFamily="66" charset="0"/>
              </a:rPr>
              <a:t>Практика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1"/>
                </a:solidFill>
                <a:latin typeface="Monotype Corsiva" pitchFamily="66" charset="0"/>
              </a:rPr>
              <a:t>Занятие 1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1"/>
                </a:solidFill>
                <a:latin typeface="Monotype Corsiva" pitchFamily="66" charset="0"/>
              </a:rPr>
              <a:t>«Рассмотрение способов предотвращения лесных пожаров»</a:t>
            </a:r>
            <a:endParaRPr lang="ru-RU" dirty="0">
              <a:solidFill>
                <a:schemeClr val="accent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7998170" cy="1969954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latin typeface="Monotype Corsiva" pitchFamily="66" charset="0"/>
              </a:rPr>
              <a:t>Санитарные рубки </a:t>
            </a:r>
            <a:r>
              <a:rPr lang="ru-RU" dirty="0" smtClean="0">
                <a:latin typeface="Monotype Corsiva" pitchFamily="66" charset="0"/>
              </a:rPr>
              <a:t>- </a:t>
            </a:r>
            <a:r>
              <a:rPr lang="ru-RU" dirty="0" err="1" smtClean="0">
                <a:latin typeface="Monotype Corsiva" pitchFamily="66" charset="0"/>
              </a:rPr>
              <a:t>рубки</a:t>
            </a:r>
            <a:r>
              <a:rPr lang="ru-RU" dirty="0" smtClean="0">
                <a:latin typeface="Monotype Corsiva" pitchFamily="66" charset="0"/>
              </a:rPr>
              <a:t>, проводящиеся в древостоях неудовлетворительного санитарного состояния в целях оздоровления и предотвращения заболеваний насаждений путем вырубки усохших и поврежденных деревьев.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26626" name="AutoShape 2" descr="https://mosreg.ru/upload/iblock/336/aktsiya_nuzhnaya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8" name="Picture 4" descr="http://inshatura.ru/upload/resizeproxy/442_/ad2acbbfcf96c45d4acb79c38617f152.jpg?15443082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500306"/>
            <a:ext cx="5143536" cy="34212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212484" cy="182707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 smtClean="0">
                <a:latin typeface="Monotype Corsiva" pitchFamily="66" charset="0"/>
              </a:rPr>
              <a:t>Минерализованная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b="1" dirty="0" smtClean="0">
                <a:latin typeface="Monotype Corsiva" pitchFamily="66" charset="0"/>
              </a:rPr>
              <a:t>полоса</a:t>
            </a:r>
            <a:r>
              <a:rPr lang="ru-RU" dirty="0" smtClean="0">
                <a:latin typeface="Monotype Corsiva" pitchFamily="66" charset="0"/>
              </a:rPr>
              <a:t> – это искусственно созданный противопожарный барьер. Он создается путем очистки линейного участка территории, граничащего с лесным массивом, от горючих материалов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28676" name="Picture 4" descr="https://s0.rbk.ru/v6_top_pics/media/img/4/68/7549571446386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214554"/>
            <a:ext cx="4833918" cy="36254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212484" cy="8983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Строительство лесных дорог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29698" name="Picture 2" descr="https://i057.radikal.ru/1610/f6/d4e4087f76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14422"/>
            <a:ext cx="7620000" cy="4762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212484" cy="755508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Обустройство водоемов и подъездов к ним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30722" name="Picture 2" descr="https://avatars.mds.yandex.net/get-pdb/1016956/4cea1ede-b00c-4113-8b9a-8a530f1df850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142984"/>
            <a:ext cx="6096011" cy="4572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212484" cy="1112698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Отведение и благоустройство зон для отдыхающих граждан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785926"/>
            <a:ext cx="7162803" cy="407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1462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 smtClean="0">
                <a:effectLst/>
                <a:latin typeface="Monotype Corsiva" pitchFamily="66" charset="0"/>
              </a:rPr>
              <a:t>Занятие 3.</a:t>
            </a:r>
            <a:br>
              <a:rPr lang="ru-RU" b="0" dirty="0" smtClean="0">
                <a:effectLst/>
                <a:latin typeface="Monotype Corsiva" pitchFamily="66" charset="0"/>
              </a:rPr>
            </a:br>
            <a:r>
              <a:rPr lang="ru-RU" b="0" dirty="0" smtClean="0">
                <a:effectLst/>
                <a:latin typeface="Monotype Corsiva" pitchFamily="66" charset="0"/>
              </a:rPr>
              <a:t>«Способы обнаружения лесных пожаров. Противопожарная профилактика в лесах</a:t>
            </a:r>
            <a:endParaRPr lang="ru-RU" b="0" dirty="0">
              <a:effectLst/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7855294" cy="612632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latin typeface="Monotype Corsiva" pitchFamily="66" charset="0"/>
              </a:rPr>
              <a:t>Основные термины и определения занятия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1214422"/>
            <a:ext cx="778674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Горение -  </a:t>
            </a:r>
            <a:r>
              <a:rPr lang="ru-RU" dirty="0" smtClean="0">
                <a:latin typeface="Monotype Corsiva" pitchFamily="66" charset="0"/>
              </a:rPr>
              <a:t>сложная химическая реакция  окисления сопровождающаяся выделением теплоты и света.</a:t>
            </a:r>
          </a:p>
          <a:p>
            <a:r>
              <a:rPr lang="ru-RU" b="1" dirty="0" smtClean="0">
                <a:latin typeface="Monotype Corsiva" pitchFamily="66" charset="0"/>
              </a:rPr>
              <a:t>Конвекция - </a:t>
            </a:r>
            <a:r>
              <a:rPr lang="ru-RU" dirty="0" smtClean="0">
                <a:latin typeface="Monotype Corsiva" pitchFamily="66" charset="0"/>
              </a:rPr>
              <a:t>это распространение высоких температур путем подъема массы горячего воздуха над местом горения в виде конвекционной колонки,</a:t>
            </a:r>
            <a:r>
              <a:rPr lang="ru-RU" b="1" dirty="0" smtClean="0">
                <a:latin typeface="Monotype Corsiva" pitchFamily="66" charset="0"/>
              </a:rPr>
              <a:t/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 Излучение - </a:t>
            </a:r>
            <a:r>
              <a:rPr lang="ru-RU" dirty="0" smtClean="0">
                <a:latin typeface="Monotype Corsiva" pitchFamily="66" charset="0"/>
              </a:rPr>
              <a:t>распространение высоких температур в виде лучевой энергии по радиусу во всех направлениях от источника горения.</a:t>
            </a:r>
            <a:r>
              <a:rPr lang="ru-RU" b="1" dirty="0" smtClean="0">
                <a:latin typeface="Monotype Corsiva" pitchFamily="66" charset="0"/>
              </a:rPr>
              <a:t/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Проводимость </a:t>
            </a:r>
            <a:r>
              <a:rPr lang="ru-RU" dirty="0" smtClean="0">
                <a:latin typeface="Monotype Corsiva" pitchFamily="66" charset="0"/>
              </a:rPr>
              <a:t>- распространение высоких температур по горючим материалам от очага горения.</a:t>
            </a:r>
            <a:r>
              <a:rPr lang="ru-RU" b="1" dirty="0" smtClean="0">
                <a:latin typeface="Monotype Corsiva" pitchFamily="66" charset="0"/>
              </a:rPr>
              <a:t/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Лесные горючие материалы (ЛГМ) -</a:t>
            </a:r>
            <a:r>
              <a:rPr lang="ru-RU" dirty="0" smtClean="0">
                <a:latin typeface="Monotype Corsiva" pitchFamily="66" charset="0"/>
              </a:rPr>
              <a:t> это растения лесов, их морфологические части и растительные остатки разной степени разложения, которые могут гореть при лесных пожарах. </a:t>
            </a:r>
            <a:endParaRPr lang="ru-RU" b="1" dirty="0" smtClean="0">
              <a:latin typeface="Monotype Corsiva" pitchFamily="66" charset="0"/>
            </a:endParaRPr>
          </a:p>
          <a:p>
            <a:endParaRPr lang="ru-RU" b="1" dirty="0"/>
          </a:p>
        </p:txBody>
      </p:sp>
      <p:pic>
        <p:nvPicPr>
          <p:cNvPr id="1026" name="Picture 2" descr="https://omskzdes.ru/storage/c/2015/05/14/1482372049_934109_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4286256"/>
            <a:ext cx="4357718" cy="1574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8072494" cy="50006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Monotype Corsiva" pitchFamily="66" charset="0"/>
              </a:rPr>
              <a:t>Способы обнаружения лесного пожара</a:t>
            </a:r>
            <a:endParaRPr lang="ru-RU" sz="24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183880" cy="4187952"/>
          </a:xfrm>
        </p:spPr>
        <p:txBody>
          <a:bodyPr/>
          <a:lstStyle/>
          <a:p>
            <a:pPr>
              <a:buNone/>
            </a:pPr>
            <a:r>
              <a:rPr lang="ru-RU" sz="3600" dirty="0" smtClean="0">
                <a:latin typeface="Monotype Corsiva" pitchFamily="66" charset="0"/>
              </a:rPr>
              <a:t>1. наблюдение с вышек и мачт;</a:t>
            </a:r>
          </a:p>
          <a:p>
            <a:pPr>
              <a:buNone/>
            </a:pPr>
            <a:r>
              <a:rPr lang="ru-RU" sz="3600" dirty="0" smtClean="0">
                <a:latin typeface="Monotype Corsiva" pitchFamily="66" charset="0"/>
              </a:rPr>
              <a:t>2. наземное патрулирование;</a:t>
            </a:r>
          </a:p>
          <a:p>
            <a:pPr>
              <a:buNone/>
            </a:pPr>
            <a:r>
              <a:rPr lang="ru-RU" sz="3600" dirty="0" smtClean="0">
                <a:latin typeface="Monotype Corsiva" pitchFamily="66" charset="0"/>
              </a:rPr>
              <a:t>3. авиационное патрулирование;</a:t>
            </a:r>
          </a:p>
          <a:p>
            <a:pPr>
              <a:buNone/>
            </a:pPr>
            <a:r>
              <a:rPr lang="ru-RU" sz="3600" dirty="0" smtClean="0">
                <a:latin typeface="Monotype Corsiva" pitchFamily="66" charset="0"/>
              </a:rPr>
              <a:t>4. анализ информации, получаемой с космических аппаратов.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1537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 smtClean="0">
                <a:effectLst/>
                <a:latin typeface="Monotype Corsiva" pitchFamily="66" charset="0"/>
              </a:rPr>
              <a:t>Наблюдение с вышек и мачт</a:t>
            </a:r>
            <a:endParaRPr lang="ru-RU" b="0" dirty="0">
              <a:effectLst/>
              <a:latin typeface="Monotype Corsiva" pitchFamily="66" charset="0"/>
            </a:endParaRPr>
          </a:p>
        </p:txBody>
      </p:sp>
      <p:sp>
        <p:nvSpPr>
          <p:cNvPr id="1026" name="AutoShape 2" descr="https://elustilist.ee/wp-content/uploads/2019/04/19221470_1429704803757937_6962841177936378738_o_-1-1024x5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elustilist.ee/wp-content/uploads/2019/04/19221470_1429704803757937_6962841177936378738_o_-1-1024x5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elustilist.ee/wp-content/uploads/2019/04/19221470_1429704803757937_6962841177936378738_o_-1-1024x5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14422"/>
            <a:ext cx="7896212" cy="44416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143932" cy="785818"/>
          </a:xfrm>
        </p:spPr>
        <p:txBody>
          <a:bodyPr/>
          <a:lstStyle/>
          <a:p>
            <a:pPr algn="ctr"/>
            <a:r>
              <a:rPr lang="ru-RU" b="0" dirty="0" smtClean="0">
                <a:effectLst/>
                <a:latin typeface="Monotype Corsiva" pitchFamily="66" charset="0"/>
              </a:rPr>
              <a:t>Наземное патрулирование</a:t>
            </a:r>
            <a:endParaRPr lang="ru-RU" b="0" dirty="0">
              <a:effectLst/>
              <a:latin typeface="Monotype Corsiva" pitchFamily="66" charset="0"/>
            </a:endParaRPr>
          </a:p>
        </p:txBody>
      </p:sp>
      <p:sp>
        <p:nvSpPr>
          <p:cNvPr id="34820" name="AutoShape 4" descr="https://simg.sputnik.ru/?key=c5eee6924becef95a907e6454879063b15ac906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285860"/>
            <a:ext cx="6429420" cy="4543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8072494" cy="785818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effectLst/>
                <a:latin typeface="Monotype Corsiva" pitchFamily="66" charset="0"/>
              </a:rPr>
              <a:t>Авиационное патрулирование</a:t>
            </a:r>
            <a:endParaRPr lang="ru-RU" b="0" dirty="0">
              <a:effectLst/>
              <a:latin typeface="Monotype Corsiva" pitchFamily="66" charset="0"/>
            </a:endParaRPr>
          </a:p>
        </p:txBody>
      </p:sp>
      <p:pic>
        <p:nvPicPr>
          <p:cNvPr id="35842" name="Picture 2" descr="http://www.asfera.info/files/banks/wo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357298"/>
            <a:ext cx="6000792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143932" cy="642942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effectLst/>
                <a:latin typeface="Monotype Corsiva" pitchFamily="66" charset="0"/>
              </a:rPr>
              <a:t>Анализ информации с космических снимков</a:t>
            </a:r>
            <a:endParaRPr lang="ru-RU" b="0" dirty="0">
              <a:effectLst/>
              <a:latin typeface="Monotype Corsiva" pitchFamily="66" charset="0"/>
            </a:endParaRPr>
          </a:p>
        </p:txBody>
      </p:sp>
      <p:sp>
        <p:nvSpPr>
          <p:cNvPr id="36866" name="AutoShape 2" descr="https://img-fotki.yandex.ru/get/5306/13765332.c/0_5cefa_22112136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68" name="AutoShape 4" descr="https://img-fotki.yandex.ru/get/6312/13765332.13/0_6dd8d_bb823b5a_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70" name="Picture 6" descr="http://asn24.ru.images.1c-bitrix-cdn.ru/upload/iblock/24c/24cc1cbfd0b4520f09e2eaea0e565ee9.jpg?14288887014210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428736"/>
            <a:ext cx="6429420" cy="4380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285992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 smtClean="0">
                <a:effectLst/>
                <a:latin typeface="Monotype Corsiva" pitchFamily="66" charset="0"/>
              </a:rPr>
              <a:t>Занятие 4.</a:t>
            </a:r>
            <a:br>
              <a:rPr lang="ru-RU" b="0" dirty="0" smtClean="0">
                <a:effectLst/>
                <a:latin typeface="Monotype Corsiva" pitchFamily="66" charset="0"/>
              </a:rPr>
            </a:br>
            <a:r>
              <a:rPr lang="ru-RU" b="0" dirty="0" smtClean="0">
                <a:effectLst/>
                <a:latin typeface="Monotype Corsiva" pitchFamily="66" charset="0"/>
              </a:rPr>
              <a:t>Способы тушения лесных пожаров</a:t>
            </a:r>
            <a:endParaRPr lang="ru-RU" b="0" dirty="0">
              <a:effectLst/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15370" cy="857256"/>
          </a:xfrm>
        </p:spPr>
        <p:txBody>
          <a:bodyPr/>
          <a:lstStyle/>
          <a:p>
            <a:pPr algn="ctr"/>
            <a:r>
              <a:rPr lang="ru-RU" b="0" dirty="0" smtClean="0">
                <a:latin typeface="Monotype Corsiva" pitchFamily="66" charset="0"/>
              </a:rPr>
              <a:t>Виды способов тушения</a:t>
            </a:r>
            <a:endParaRPr lang="ru-RU" b="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290" y="1857364"/>
            <a:ext cx="47863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4000" dirty="0" smtClean="0">
                <a:latin typeface="Monotype Corsiva" pitchFamily="66" charset="0"/>
              </a:rPr>
              <a:t>Прямые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4000" dirty="0" smtClean="0">
                <a:latin typeface="Monotype Corsiva" pitchFamily="66" charset="0"/>
              </a:rPr>
              <a:t>Косвенные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71480"/>
            <a:ext cx="8001056" cy="785818"/>
          </a:xfrm>
        </p:spPr>
        <p:txBody>
          <a:bodyPr/>
          <a:lstStyle/>
          <a:p>
            <a:pPr algn="ctr"/>
            <a:r>
              <a:rPr lang="ru-RU" b="0" dirty="0" smtClean="0">
                <a:effectLst/>
                <a:latin typeface="Monotype Corsiva" pitchFamily="66" charset="0"/>
              </a:rPr>
              <a:t>Схема лесного пожара</a:t>
            </a:r>
            <a:endParaRPr lang="ru-RU" b="0" dirty="0">
              <a:effectLst/>
              <a:latin typeface="Monotype Corsiva" pitchFamily="66" charset="0"/>
            </a:endParaRPr>
          </a:p>
        </p:txBody>
      </p:sp>
      <p:sp>
        <p:nvSpPr>
          <p:cNvPr id="37890" name="AutoShape 2" descr="https://topuch.ru/uchebnik-dlya-vuzov-7-e-izd-ster-m-vissh-shk-2007-s-438-441-mi/19616_html_74855fdc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2" name="AutoShape 4" descr="https://konspekta.net/megalektsiiru/baza3/2010765243872.files/image111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7894" name="Picture 6" descr="http://new.transparentworld.ru/netcat_files/319/478/elementy_pozhara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428736"/>
            <a:ext cx="7572428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86808" cy="714380"/>
          </a:xfrm>
        </p:spPr>
        <p:txBody>
          <a:bodyPr/>
          <a:lstStyle/>
          <a:p>
            <a:pPr algn="ctr"/>
            <a:r>
              <a:rPr lang="ru-RU" b="0" dirty="0" smtClean="0">
                <a:effectLst/>
                <a:latin typeface="Monotype Corsiva" pitchFamily="66" charset="0"/>
              </a:rPr>
              <a:t>Захлёстывание огня</a:t>
            </a:r>
            <a:endParaRPr lang="ru-RU" b="0" dirty="0">
              <a:effectLst/>
              <a:latin typeface="Monotype Corsiva" pitchFamily="66" charset="0"/>
            </a:endParaRPr>
          </a:p>
        </p:txBody>
      </p:sp>
      <p:sp>
        <p:nvSpPr>
          <p:cNvPr id="40962" name="AutoShape 2" descr="https://retina.news.mail.ru/pic/b5/f0/g90828_1808b3837153e9d5a2d08119a3264bd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4" name="Picture 4" descr="https://retina.news.mail.ru/pic/b5/f0/g90828_1808b3837153e9d5a2d08119a3264b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357298"/>
            <a:ext cx="6896080" cy="45255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8143932" cy="785818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effectLst/>
                <a:latin typeface="Monotype Corsiva" pitchFamily="66" charset="0"/>
              </a:rPr>
              <a:t>Засыпка кромки низового пожара грунтом</a:t>
            </a:r>
            <a:endParaRPr lang="ru-RU" b="0" dirty="0">
              <a:effectLst/>
              <a:latin typeface="Monotype Corsiva" pitchFamily="66" charset="0"/>
            </a:endParaRPr>
          </a:p>
        </p:txBody>
      </p:sp>
      <p:sp>
        <p:nvSpPr>
          <p:cNvPr id="41986" name="AutoShape 2" descr="https://ds05.infourok.ru/uploads/ex/10f2/000bd0c1-5acbaa4f/1/img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88" name="AutoShape 4" descr="https://ds05.infourok.ru/uploads/ex/10f2/000bd0c1-5acbaa4f/1/img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0" name="AutoShape 6" descr="https://ds05.infourok.ru/uploads/ex/10f2/000bd0c1-5acbaa4f/1/img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92" name="Picture 8" descr="http://www.temaufa.ru/media/news/64/18564/3b58b4153eeb14ed973e11d23d0393c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357298"/>
            <a:ext cx="5929354" cy="44470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3880" cy="40861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Monotype Corsiva" pitchFamily="66" charset="0"/>
              </a:rPr>
              <a:t>Основные </a:t>
            </a:r>
            <a:r>
              <a:rPr lang="ru-RU" sz="2400" err="1" smtClean="0">
                <a:solidFill>
                  <a:schemeClr val="tx1"/>
                </a:solidFill>
                <a:latin typeface="Monotype Corsiva" pitchFamily="66" charset="0"/>
              </a:rPr>
              <a:t>факторы</a:t>
            </a:r>
            <a:r>
              <a:rPr lang="ru-RU" sz="2400" smtClean="0">
                <a:solidFill>
                  <a:schemeClr val="tx1"/>
                </a:solidFill>
                <a:latin typeface="Monotype Corsiva" pitchFamily="66" charset="0"/>
              </a:rPr>
              <a:t>, влияющие </a:t>
            </a:r>
            <a:r>
              <a:rPr lang="ru-RU" sz="2400" dirty="0" smtClean="0">
                <a:solidFill>
                  <a:schemeClr val="tx1"/>
                </a:solidFill>
                <a:latin typeface="Monotype Corsiva" pitchFamily="66" charset="0"/>
              </a:rPr>
              <a:t>на распространение лесного пожара</a:t>
            </a:r>
            <a:endParaRPr lang="ru-RU" sz="24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071547"/>
            <a:ext cx="5357849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15370" cy="714380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effectLst/>
                <a:latin typeface="Monotype Corsiva" pitchFamily="66" charset="0"/>
              </a:rPr>
              <a:t>Прокладка заградительных полос</a:t>
            </a:r>
            <a:endParaRPr lang="ru-RU" b="0" dirty="0">
              <a:effectLst/>
              <a:latin typeface="Monotype Corsiva" pitchFamily="66" charset="0"/>
            </a:endParaRPr>
          </a:p>
        </p:txBody>
      </p:sp>
      <p:pic>
        <p:nvPicPr>
          <p:cNvPr id="43010" name="Picture 2" descr="http://www.kremlinrus.ru.opt-images.1c-bitrix-cdn.ru/upload/iblock/7b7/1490675233_OBvi6VDR5C_43710_x922.jpg?15725935341134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285860"/>
            <a:ext cx="7496166" cy="4219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8072494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Monotype Corsiva" pitchFamily="66" charset="0"/>
              </a:rPr>
              <a:t>Погодные условия</a:t>
            </a:r>
            <a:endParaRPr lang="ru-RU" sz="3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16386" name="Picture 2" descr="https://img2.goodfon.ru/original/1280x960/f/fc/burya-molniya-pole-stih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576" y="1214423"/>
            <a:ext cx="6286696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072494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Monotype Corsiva" pitchFamily="66" charset="0"/>
              </a:rPr>
              <a:t>Рельеф местности</a:t>
            </a:r>
            <a:endParaRPr lang="ru-RU" sz="3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17410" name="Picture 2" descr="https://testy.online/wp-content/uploads/2019/06/lands_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214422"/>
            <a:ext cx="6000792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900igr.net/up/datas/209080/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4"/>
            <a:ext cx="8429684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183880" cy="4973770"/>
          </a:xfrm>
        </p:spPr>
        <p:txBody>
          <a:bodyPr/>
          <a:lstStyle/>
          <a:p>
            <a:pPr algn="ctr">
              <a:buNone/>
            </a:pPr>
            <a:endParaRPr lang="ru-RU" dirty="0" smtClean="0">
              <a:solidFill>
                <a:schemeClr val="accent1"/>
              </a:solidFill>
              <a:latin typeface="Monotype Corsiva" pitchFamily="66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accent1"/>
              </a:solidFill>
              <a:latin typeface="Monotype Corsiva" pitchFamily="66" charset="0"/>
            </a:endParaRPr>
          </a:p>
          <a:p>
            <a:pPr algn="ctr">
              <a:buNone/>
            </a:pPr>
            <a:endParaRPr lang="ru-RU" dirty="0" smtClean="0">
              <a:solidFill>
                <a:schemeClr val="accent1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sz="3600" dirty="0" smtClean="0">
                <a:solidFill>
                  <a:schemeClr val="accent1"/>
                </a:solidFill>
                <a:latin typeface="Monotype Corsiva" pitchFamily="66" charset="0"/>
              </a:rPr>
              <a:t>Занятие 2</a:t>
            </a:r>
          </a:p>
          <a:p>
            <a:pPr algn="ctr">
              <a:buNone/>
            </a:pPr>
            <a:r>
              <a:rPr lang="ru-RU" sz="3600" dirty="0" smtClean="0">
                <a:solidFill>
                  <a:schemeClr val="accent1"/>
                </a:solidFill>
                <a:latin typeface="Monotype Corsiva" pitchFamily="66" charset="0"/>
              </a:rPr>
              <a:t>«Причины возникновения лесных пожаров»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92696"/>
            <a:ext cx="7572428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effectLst/>
                <a:latin typeface="Monotype Corsiva" pitchFamily="66" charset="0"/>
              </a:rPr>
              <a:t>Основные термины и определения занятия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86808" cy="1357322"/>
          </a:xfrm>
        </p:spPr>
        <p:txBody>
          <a:bodyPr>
            <a:normAutofit lnSpcReduction="1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dirty="0" smtClean="0">
                <a:latin typeface="Monotype Corsiva" pitchFamily="66" charset="0"/>
              </a:rPr>
              <a:t>Лесные пожары – это стихийное, не находящееся под контролем человека распространение огня по лесной площади.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9458" name="Picture 2" descr="http://permnew.ru/int/foto/2016/08/les1808/0_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285992"/>
            <a:ext cx="5000628" cy="33726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120" y="428604"/>
            <a:ext cx="8274283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551</TotalTime>
  <Words>206</Words>
  <Application>Microsoft Office PowerPoint</Application>
  <PresentationFormat>Экран (4:3)</PresentationFormat>
  <Paragraphs>40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Аспект</vt:lpstr>
      <vt:lpstr> ОСНОВЫ ОХРАНЫ ЛЕСОВ ОТ ПОЖАРОВ БАЗОВЫЙ УРОВЕНЬ Занятие 1  «Условия распространения лесных пожаров»</vt:lpstr>
      <vt:lpstr>Слайд 2</vt:lpstr>
      <vt:lpstr>Основные факторы, влияющие на распространение лесного пожара</vt:lpstr>
      <vt:lpstr>Погодные условия</vt:lpstr>
      <vt:lpstr>Рельеф местности</vt:lpstr>
      <vt:lpstr>Слайд 6</vt:lpstr>
      <vt:lpstr>Слайд 7</vt:lpstr>
      <vt:lpstr>Основные термины и определения занятия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Занятие 3. «Способы обнаружения лесных пожаров. Противопожарная профилактика в лесах</vt:lpstr>
      <vt:lpstr>Способы обнаружения лесного пожара</vt:lpstr>
      <vt:lpstr>Наблюдение с вышек и мачт</vt:lpstr>
      <vt:lpstr>Наземное патрулирование</vt:lpstr>
      <vt:lpstr>Авиационное патрулирование</vt:lpstr>
      <vt:lpstr>Анализ информации с космических снимков</vt:lpstr>
      <vt:lpstr>Занятие 4. Способы тушения лесных пожаров</vt:lpstr>
      <vt:lpstr>Виды способов тушения</vt:lpstr>
      <vt:lpstr>Схема лесного пожара</vt:lpstr>
      <vt:lpstr>Захлёстывание огня</vt:lpstr>
      <vt:lpstr>Засыпка кромки низового пожара грунтом</vt:lpstr>
      <vt:lpstr>Прокладка заградительных полос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1  «Условия распространения лесных пожаров»</dc:title>
  <dc:creator>Дарья</dc:creator>
  <cp:lastModifiedBy>user</cp:lastModifiedBy>
  <cp:revision>51</cp:revision>
  <dcterms:created xsi:type="dcterms:W3CDTF">2020-06-27T10:51:59Z</dcterms:created>
  <dcterms:modified xsi:type="dcterms:W3CDTF">2020-10-03T13:21:47Z</dcterms:modified>
</cp:coreProperties>
</file>